
<file path=[Content_Types].xml><?xml version="1.0" encoding="utf-8"?>
<Types xmlns="http://schemas.openxmlformats.org/package/2006/content-types">
  <Default Extension="png" ContentType="image/png"/>
  <Default Extension="jpeg" ContentType="image/jpeg"/>
  <Default Extension="com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2" r:id="rId1"/>
  </p:sldMasterIdLst>
  <p:notesMasterIdLst>
    <p:notesMasterId r:id="rId7"/>
  </p:notesMasterIdLst>
  <p:sldIdLst>
    <p:sldId id="256" r:id="rId2"/>
    <p:sldId id="315" r:id="rId3"/>
    <p:sldId id="330" r:id="rId4"/>
    <p:sldId id="334" r:id="rId5"/>
    <p:sldId id="329" r:id="rId6"/>
  </p:sldIdLst>
  <p:sldSz cx="9906000" cy="6858000" type="A4"/>
  <p:notesSz cx="6735763" cy="9866313"/>
  <p:embeddedFontLst>
    <p:embeddedFont>
      <p:font typeface="AR DARLING" panose="020B0600000101010101" charset="0"/>
      <p:regular r:id="rId8"/>
    </p:embeddedFont>
    <p:embeddedFont>
      <p:font typeface="Lucida Sans" panose="020B0602030504020204" pitchFamily="34" charset="0"/>
      <p:regular r:id="rId9"/>
      <p:bold r:id="rId10"/>
      <p:italic r:id="rId11"/>
      <p:bold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6" userDrawn="1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99"/>
    <a:srgbClr val="0000FF"/>
    <a:srgbClr val="FF0066"/>
    <a:srgbClr val="FF9900"/>
    <a:srgbClr val="33CCCC"/>
    <a:srgbClr val="FF66FF"/>
    <a:srgbClr val="0099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6" y="739"/>
      </p:cViewPr>
      <p:guideLst>
        <p:guide orient="horz" pos="2160"/>
        <p:guide pos="384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-4002" y="-90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E5383-AE35-4E85-B351-E5AD2377EC1D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F6A83-9735-419E-8D03-6EACA88FC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3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2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3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4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815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84695"/>
            <a:ext cx="8543925" cy="499226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2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7/30/2018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3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9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7/30/2018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2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9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83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495245"/>
            <a:ext cx="8543925" cy="468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7/30/2018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10538" y="136524"/>
            <a:ext cx="179546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1600" b="0" i="1" dirty="0" err="1">
                <a:solidFill>
                  <a:srgbClr val="CC33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 DARLING" panose="02000000000000000000" pitchFamily="2" charset="0"/>
              </a:rPr>
              <a:t>TAO.Foundation</a:t>
            </a:r>
            <a:endParaRPr lang="ko-KR" altLang="en-US" sz="1600" b="0" i="1" dirty="0">
              <a:solidFill>
                <a:srgbClr val="CC33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 DARLING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28" y="71829"/>
            <a:ext cx="1384710" cy="48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45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hyperlink" Target="http://trustfarm.net/" TargetMode="External"/><Relationship Id="rId12" Type="http://schemas.openxmlformats.org/officeDocument/2006/relationships/hyperlink" Target="mailto:info@trustfarm.net" TargetMode="External"/><Relationship Id="rId2" Type="http://schemas.openxmlformats.org/officeDocument/2006/relationships/hyperlink" Target="facebook.com/trustfarm.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mailto:cpplover@trustfarm.net" TargetMode="External"/><Relationship Id="rId5" Type="http://schemas.openxmlformats.org/officeDocument/2006/relationships/hyperlink" Target="mailto:trustfarm.info@gmail.com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facebook.com/trustfarm.net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lucy7599.tistory.com/524" TargetMode="External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com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hyperlink" Target="https://it.donga.com/13761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lucy7599.tistory.com/524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1.com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venturesquare.net/583478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commons.wikimedia.org/wiki/File:Home_gateway_example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26" y="1095786"/>
            <a:ext cx="9534524" cy="248814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 수수료 </a:t>
            </a:r>
            <a: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 </a:t>
            </a: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결제 시스템</a:t>
            </a:r>
            <a:b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구조 제안도</a:t>
            </a:r>
            <a:r>
              <a:rPr lang="en-US" altLang="ko-K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1850" y="4675242"/>
            <a:ext cx="7366798" cy="978468"/>
          </a:xfrm>
        </p:spPr>
        <p:txBody>
          <a:bodyPr>
            <a:normAutofit/>
          </a:bodyPr>
          <a:lstStyle/>
          <a:p>
            <a:r>
              <a:rPr lang="ko-KR" altLang="en-US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블록체인 활용한 </a:t>
            </a:r>
            <a:r>
              <a:rPr lang="en-US" altLang="ko-KR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POS-VAN </a:t>
            </a:r>
            <a:r>
              <a:rPr lang="ko-KR" altLang="en-US" sz="19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대체 방안</a:t>
            </a:r>
            <a:endParaRPr lang="en-US" altLang="ko-KR" sz="19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2018.07.30</a:t>
            </a:r>
          </a:p>
        </p:txBody>
      </p:sp>
      <p:pic>
        <p:nvPicPr>
          <p:cNvPr id="4" name="그림 3" descr="SEO para páginas de fans de Facebook | Consultoría de Marketing ...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47" y="6303124"/>
            <a:ext cx="273128" cy="3237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8210" y="6341701"/>
            <a:ext cx="1176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@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trustfarm.net</a:t>
            </a:r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6" name="그림 5" descr="Archivo:Twitter Logo Mini.svg - Wikipedia, la enciclopedia lib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52" y="6370405"/>
            <a:ext cx="188666" cy="2322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93001" y="6356453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@</a:t>
            </a:r>
            <a:r>
              <a:rPr lang="en-US" altLang="ko-KR" sz="1000" dirty="0" err="1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trustfarm</a:t>
            </a:r>
            <a:endParaRPr lang="en-US" altLang="ko-KR" sz="10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8" name="Picture 2" descr="homepage icon에 대한 이미지 검색결과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08938" y="6356301"/>
            <a:ext cx="225830" cy="263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97282" y="6341701"/>
            <a:ext cx="16017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  <a:hlinkClick r:id="rId4"/>
              </a:rPr>
              <a:t>http://trustfarm.net</a:t>
            </a:r>
            <a:r>
              <a:rPr lang="en-US" altLang="ko-KR" sz="11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10" name="Picture 4" descr="https://roguewriterph.files.wordpress.com/2013/08/kakaotalk-free-calls-text-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706" y="6370405"/>
            <a:ext cx="190763" cy="2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email-icon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91" y="5390204"/>
            <a:ext cx="214099" cy="2635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32392" y="5287686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11"/>
              </a:rPr>
              <a:t>cpplover@trustfarm.net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</a:rPr>
              <a:t> 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  <a:hlinkClick r:id="rId12"/>
              </a:rPr>
              <a:t>info@trustfarm.net</a:t>
            </a:r>
            <a:r>
              <a:rPr lang="en-US" altLang="ko-KR" sz="1000" dirty="0">
                <a:solidFill>
                  <a:prstClr val="black"/>
                </a:solidFill>
                <a:latin typeface="Lucida Sans" panose="020B0602030504020204" pitchFamily="34" charset="0"/>
              </a:rPr>
              <a:t>  </a:t>
            </a:r>
            <a:endParaRPr lang="en-US" altLang="ko-KR" sz="1000" dirty="0">
              <a:solidFill>
                <a:prstClr val="black"/>
              </a:solidFill>
              <a:latin typeface="Lucida Sans" panose="020B0602030504020204" pitchFamily="34" charset="0"/>
              <a:hlinkClick r:id="rId5"/>
            </a:endParaRPr>
          </a:p>
        </p:txBody>
      </p:sp>
      <p:pic>
        <p:nvPicPr>
          <p:cNvPr id="13" name="그림 12" descr="Description Telegram Messenge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23" y="6353191"/>
            <a:ext cx="205273" cy="252644"/>
          </a:xfrm>
          <a:prstGeom prst="rect">
            <a:avLst/>
          </a:prstGeom>
        </p:spPr>
      </p:pic>
      <p:pic>
        <p:nvPicPr>
          <p:cNvPr id="14" name="그림 13" descr="iphone call icon by PRINCEofPECICA on DeviantArt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87" y="4970015"/>
            <a:ext cx="230674" cy="2839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23890" y="4987163"/>
            <a:ext cx="1677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+82-(0)10-2677-5554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32374" y="4570671"/>
            <a:ext cx="1696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CEO : </a:t>
            </a:r>
            <a:r>
              <a:rPr lang="ko-KR" altLang="en-US" dirty="0">
                <a:solidFill>
                  <a:prstClr val="black"/>
                </a:solidFill>
              </a:rPr>
              <a:t>안규태</a:t>
            </a:r>
            <a:endParaRPr lang="en-US" altLang="ko-KR" dirty="0">
              <a:solidFill>
                <a:prstClr val="black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47220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Executive Summary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791613" y="870895"/>
            <a:ext cx="8322773" cy="511621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제안 목적 </a:t>
            </a:r>
            <a:r>
              <a:rPr lang="en-US" altLang="ko-KR" sz="1200" dirty="0"/>
              <a:t>: </a:t>
            </a:r>
            <a:r>
              <a:rPr lang="ko-KR" altLang="en-US" sz="1200" dirty="0"/>
              <a:t>현행 </a:t>
            </a:r>
            <a:r>
              <a:rPr lang="ko-KR" altLang="en-US" sz="1200" dirty="0" err="1"/>
              <a:t>중앙화된</a:t>
            </a:r>
            <a:r>
              <a:rPr lang="ko-KR" altLang="en-US" sz="1200" dirty="0"/>
              <a:t> 카드</a:t>
            </a:r>
            <a:r>
              <a:rPr lang="en-US" altLang="ko-KR" sz="1200" dirty="0"/>
              <a:t>/VAN </a:t>
            </a:r>
            <a:r>
              <a:rPr lang="ko-KR" altLang="en-US" sz="1200" dirty="0"/>
              <a:t>업체의 과도한 수수료를 줄이는 기술방안을 제시함</a:t>
            </a:r>
            <a:r>
              <a:rPr lang="en-US" altLang="ko-KR" sz="1200" dirty="0"/>
              <a:t>. </a:t>
            </a:r>
            <a:r>
              <a:rPr lang="ko-KR" altLang="en-US" sz="1200" dirty="0"/>
              <a:t>서울시의 카드수수료 </a:t>
            </a:r>
            <a:r>
              <a:rPr lang="en-US" altLang="ko-KR" sz="1200" dirty="0"/>
              <a:t>0%, </a:t>
            </a:r>
            <a:r>
              <a:rPr lang="ko-KR" altLang="en-US" sz="1200" dirty="0"/>
              <a:t>정부의 중소상공인 카드 수수료 </a:t>
            </a:r>
            <a:r>
              <a:rPr lang="en-US" altLang="ko-KR" sz="1200" dirty="0"/>
              <a:t>1%</a:t>
            </a:r>
            <a:r>
              <a:rPr lang="ko-KR" altLang="en-US" sz="1200" dirty="0"/>
              <a:t>이하대로 인하를 만들기 위한 기술적방안제시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제안 기술 </a:t>
            </a:r>
            <a:r>
              <a:rPr lang="en-US" altLang="ko-KR" sz="1200" dirty="0"/>
              <a:t>: TPS </a:t>
            </a:r>
            <a:r>
              <a:rPr lang="ko-KR" altLang="en-US" sz="1200" dirty="0"/>
              <a:t>와 트랜잭션 수수료가 낮고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유지 비용을 극소화 하는 </a:t>
            </a:r>
            <a:r>
              <a:rPr lang="en-US" altLang="ko-KR" sz="1200" dirty="0"/>
              <a:t>POA / DPOS </a:t>
            </a:r>
            <a:r>
              <a:rPr lang="ko-KR" altLang="en-US" sz="1200" dirty="0"/>
              <a:t>블록체인을 기반으로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퍼블릭이</a:t>
            </a:r>
            <a:r>
              <a:rPr lang="ko-KR" altLang="en-US" sz="1200" dirty="0"/>
              <a:t> 아닌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노드로서 제한된 </a:t>
            </a:r>
            <a:r>
              <a:rPr lang="en-US" altLang="ko-KR" sz="1200" dirty="0"/>
              <a:t>Community [</a:t>
            </a:r>
            <a:r>
              <a:rPr lang="ko-KR" altLang="en-US" sz="1200" dirty="0"/>
              <a:t>서울시</a:t>
            </a:r>
            <a:r>
              <a:rPr lang="en-US" altLang="ko-KR" sz="1200" dirty="0"/>
              <a:t>,</a:t>
            </a:r>
            <a:r>
              <a:rPr lang="ko-KR" altLang="en-US" sz="1200" dirty="0"/>
              <a:t>금융권</a:t>
            </a:r>
            <a:r>
              <a:rPr lang="en-US" altLang="ko-KR" sz="1200" dirty="0"/>
              <a:t>,IT</a:t>
            </a:r>
            <a:r>
              <a:rPr lang="ko-KR" altLang="en-US" sz="1200" dirty="0"/>
              <a:t>업체</a:t>
            </a:r>
            <a:r>
              <a:rPr lang="en-US" altLang="ko-KR" sz="1200" dirty="0"/>
              <a:t>,</a:t>
            </a:r>
            <a:r>
              <a:rPr lang="ko-KR" altLang="en-US" sz="1200" dirty="0"/>
              <a:t>상공인연합회</a:t>
            </a:r>
            <a:r>
              <a:rPr lang="en-US" altLang="ko-KR" sz="1200" dirty="0"/>
              <a:t>, ..] </a:t>
            </a:r>
            <a:r>
              <a:rPr lang="ko-KR" altLang="en-US" sz="1200" dirty="0"/>
              <a:t>이 각각의 노드를 유지 관리한다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노드는 </a:t>
            </a:r>
            <a:r>
              <a:rPr lang="en-US" altLang="ko-KR" sz="1200" dirty="0"/>
              <a:t>16</a:t>
            </a:r>
            <a:r>
              <a:rPr lang="ko-KR" altLang="en-US" sz="1200" dirty="0"/>
              <a:t>개 이하로 유지하여 </a:t>
            </a:r>
            <a:r>
              <a:rPr lang="en-US" altLang="ko-KR" sz="1200" dirty="0"/>
              <a:t>TPS </a:t>
            </a:r>
            <a:r>
              <a:rPr lang="ko-KR" altLang="en-US" sz="1200" dirty="0"/>
              <a:t>및 </a:t>
            </a:r>
            <a:r>
              <a:rPr lang="ko-KR" altLang="en-US" sz="1200" dirty="0" err="1"/>
              <a:t>컨펌</a:t>
            </a:r>
            <a:r>
              <a:rPr lang="ko-KR" altLang="en-US" sz="1200" dirty="0"/>
              <a:t> 속도를 유지하고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제한적 </a:t>
            </a:r>
            <a:r>
              <a:rPr lang="en-US" altLang="ko-KR" sz="1200" dirty="0"/>
              <a:t>Access</a:t>
            </a:r>
            <a:r>
              <a:rPr lang="ko-KR" altLang="en-US" sz="1200" dirty="0"/>
              <a:t>를 유지하는 준</a:t>
            </a:r>
            <a:r>
              <a:rPr lang="en-US" altLang="ko-KR" sz="1200" dirty="0"/>
              <a:t> Private Blockchain </a:t>
            </a:r>
            <a:r>
              <a:rPr lang="ko-KR" altLang="en-US" sz="1200" dirty="0"/>
              <a:t>으로서</a:t>
            </a:r>
            <a:r>
              <a:rPr lang="en-US" altLang="ko-KR" sz="1200" dirty="0"/>
              <a:t>,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VAN/POS </a:t>
            </a:r>
            <a:r>
              <a:rPr lang="ko-KR" altLang="en-US" sz="1200" dirty="0"/>
              <a:t>사의 독점적인 망 수수료 에 대응되는 커뮤니티 기반의 공유형 블록체인을 이용한다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KRWT (KRW Tether) </a:t>
            </a:r>
            <a:r>
              <a:rPr lang="ko-KR" altLang="en-US" sz="1200" dirty="0"/>
              <a:t>형태의 블록체인 기반 토큰을 생성하여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실제 금융화폐 </a:t>
            </a:r>
            <a:r>
              <a:rPr lang="en-US" altLang="ko-KR" sz="1200" dirty="0"/>
              <a:t>(KRW) </a:t>
            </a:r>
            <a:r>
              <a:rPr lang="ko-KR" altLang="en-US" sz="1200" dirty="0"/>
              <a:t>의 지급을 기록하는 용도로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</a:t>
            </a:r>
            <a:r>
              <a:rPr lang="en-US" altLang="ko-KR" sz="1200" dirty="0"/>
              <a:t>, DPOS / POA </a:t>
            </a:r>
            <a:r>
              <a:rPr lang="ko-KR" altLang="en-US" sz="1200" dirty="0" err="1"/>
              <a:t>퍼블릭</a:t>
            </a:r>
            <a:r>
              <a:rPr lang="ko-KR" altLang="en-US" sz="1200" dirty="0"/>
              <a:t> 체인과의 차이점은 </a:t>
            </a:r>
            <a:r>
              <a:rPr lang="en-US" altLang="ko-KR" sz="1200" dirty="0"/>
              <a:t>, Stake </a:t>
            </a:r>
            <a:r>
              <a:rPr lang="ko-KR" altLang="en-US" sz="1200" dirty="0"/>
              <a:t>에 의한</a:t>
            </a:r>
            <a:r>
              <a:rPr lang="en-US" altLang="ko-KR" sz="1200" dirty="0"/>
              <a:t>, </a:t>
            </a:r>
            <a:r>
              <a:rPr lang="ko-KR" altLang="en-US" sz="1200" dirty="0"/>
              <a:t>블록생성자</a:t>
            </a:r>
            <a:r>
              <a:rPr lang="en-US" altLang="ko-KR" sz="1200" dirty="0"/>
              <a:t>/</a:t>
            </a:r>
            <a:r>
              <a:rPr lang="ko-KR" altLang="en-US" sz="1200" dirty="0"/>
              <a:t>노드 관리자에 대한 불필요한 보상을 무위화 하여</a:t>
            </a:r>
            <a:r>
              <a:rPr lang="en-US" altLang="ko-KR" sz="1200" dirty="0"/>
              <a:t>, </a:t>
            </a:r>
            <a:r>
              <a:rPr lang="ko-KR" altLang="en-US" sz="1200" dirty="0"/>
              <a:t>노드의 관리비용은 별도의 </a:t>
            </a:r>
            <a:r>
              <a:rPr lang="en-US" altLang="ko-KR" sz="1200" dirty="0"/>
              <a:t>KRW </a:t>
            </a:r>
            <a:r>
              <a:rPr lang="ko-KR" altLang="en-US" sz="1200" dirty="0"/>
              <a:t>로 비용으로 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결론적으로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블록체인의 화폐를 담는 </a:t>
            </a:r>
            <a:r>
              <a:rPr lang="ko-KR" altLang="en-US" sz="1200" dirty="0" err="1"/>
              <a:t>퍼블릭체인이</a:t>
            </a:r>
            <a:r>
              <a:rPr lang="ko-KR" altLang="en-US" sz="1200" dirty="0"/>
              <a:t> 아닌</a:t>
            </a:r>
            <a:r>
              <a:rPr lang="en-US" altLang="ko-KR" sz="1200" dirty="0"/>
              <a:t>, </a:t>
            </a:r>
            <a:r>
              <a:rPr lang="ko-KR" altLang="en-US" sz="1200" dirty="0"/>
              <a:t>트랜잭션의 보안 비용과 시스템 유지 비용을 최소화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분산</a:t>
            </a:r>
            <a:r>
              <a:rPr lang="en-US" altLang="ko-KR" sz="1200" dirty="0"/>
              <a:t>,</a:t>
            </a:r>
            <a:r>
              <a:rPr lang="ko-KR" altLang="en-US" sz="1200" dirty="0"/>
              <a:t>공유처리용도로 체인을 이용할 뿐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정상적인 의미의 블록체인기술이 아님을 주지하기 바랍니다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6443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77900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/>
              <a:t>기존 </a:t>
            </a:r>
            <a:r>
              <a:rPr lang="en-US" altLang="ko-KR" sz="2800" dirty="0"/>
              <a:t>VAN </a:t>
            </a:r>
            <a:r>
              <a:rPr lang="ko-KR" altLang="en-US" sz="2800" dirty="0"/>
              <a:t>과의 시스템 구조의 차이점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64CE3-707B-4705-A52A-6891B8E4A708}"/>
              </a:ext>
            </a:extLst>
          </p:cNvPr>
          <p:cNvSpPr txBox="1"/>
          <p:nvPr/>
        </p:nvSpPr>
        <p:spPr>
          <a:xfrm>
            <a:off x="1740573" y="81646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VAN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E50576-9C36-43E9-B312-FB4FDBBA4ED7}"/>
              </a:ext>
            </a:extLst>
          </p:cNvPr>
          <p:cNvCxnSpPr/>
          <p:nvPr/>
        </p:nvCxnSpPr>
        <p:spPr>
          <a:xfrm>
            <a:off x="4797083" y="1336431"/>
            <a:ext cx="0" cy="488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794754-2F75-48C1-B415-5C93A78B654E}"/>
              </a:ext>
            </a:extLst>
          </p:cNvPr>
          <p:cNvSpPr txBox="1"/>
          <p:nvPr/>
        </p:nvSpPr>
        <p:spPr>
          <a:xfrm>
            <a:off x="4156421" y="816462"/>
            <a:ext cx="128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AC0DC-11F2-451F-A6E8-06D11E8D2586}"/>
              </a:ext>
            </a:extLst>
          </p:cNvPr>
          <p:cNvSpPr txBox="1"/>
          <p:nvPr/>
        </p:nvSpPr>
        <p:spPr>
          <a:xfrm>
            <a:off x="6256301" y="816462"/>
            <a:ext cx="23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제한된 </a:t>
            </a:r>
            <a:r>
              <a:rPr lang="en-US" altLang="ko-KR" dirty="0"/>
              <a:t>Private </a:t>
            </a:r>
            <a:r>
              <a:rPr lang="ko-KR" altLang="en-US" dirty="0"/>
              <a:t>체인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828451-AAA3-4CDC-B9FF-D0082FD6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303315" y="4004012"/>
            <a:ext cx="570943" cy="6734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C66C5A-54CD-4714-ABD0-A32DB35A82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266567" y="5680185"/>
            <a:ext cx="711684" cy="577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7AAE55-754D-4975-A00B-C54367D1BB03}"/>
              </a:ext>
            </a:extLst>
          </p:cNvPr>
          <p:cNvSpPr txBox="1"/>
          <p:nvPr/>
        </p:nvSpPr>
        <p:spPr>
          <a:xfrm>
            <a:off x="2727944" y="1225060"/>
            <a:ext cx="2122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중앙화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트래픽 집중화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보안 유지 비용 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내부자 위조 가능성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전산시스템 구축비용 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0000"/>
                </a:solidFill>
              </a:rPr>
              <a:t>모빌리티</a:t>
            </a:r>
            <a:r>
              <a:rPr lang="ko-KR" altLang="en-US" sz="1200" dirty="0">
                <a:solidFill>
                  <a:srgbClr val="FF0000"/>
                </a:solidFill>
              </a:rPr>
              <a:t> ↓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CBD0D4-928B-46CA-AD74-3A548BB78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2699607" y="5737209"/>
            <a:ext cx="911227" cy="5776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E4EB63-5BC0-4269-9F03-9F37A38C1D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720" t="48033" r="56584" b="16474"/>
          <a:stretch/>
        </p:blipFill>
        <p:spPr>
          <a:xfrm>
            <a:off x="3804857" y="4181160"/>
            <a:ext cx="695213" cy="69346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375478-A126-40EC-9B88-B28449456FCC}"/>
              </a:ext>
            </a:extLst>
          </p:cNvPr>
          <p:cNvCxnSpPr>
            <a:cxnSpLocks/>
          </p:cNvCxnSpPr>
          <p:nvPr/>
        </p:nvCxnSpPr>
        <p:spPr>
          <a:xfrm flipH="1" flipV="1">
            <a:off x="978425" y="4439795"/>
            <a:ext cx="476159" cy="14960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83CFB5-86DD-440A-B88E-BE02B0E8FF7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622409" y="5379004"/>
            <a:ext cx="118164" cy="3011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9C7418D-7EC5-4E4C-A1AB-CA9AA954D46D}"/>
              </a:ext>
            </a:extLst>
          </p:cNvPr>
          <p:cNvCxnSpPr>
            <a:cxnSpLocks/>
          </p:cNvCxnSpPr>
          <p:nvPr/>
        </p:nvCxnSpPr>
        <p:spPr>
          <a:xfrm flipV="1">
            <a:off x="3192700" y="4589404"/>
            <a:ext cx="382659" cy="1511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8FC18FD-C251-4147-A72D-9F329D35A89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20255" y="1861781"/>
            <a:ext cx="1329692" cy="8177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EF3E15-690D-40AB-BC73-75B6C2082A21}"/>
              </a:ext>
            </a:extLst>
          </p:cNvPr>
          <p:cNvSpPr txBox="1"/>
          <p:nvPr/>
        </p:nvSpPr>
        <p:spPr>
          <a:xfrm>
            <a:off x="166564" y="2686718"/>
            <a:ext cx="2387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중앙집중화 통계정보 독점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baseline="30000" dirty="0">
                <a:solidFill>
                  <a:srgbClr val="FF0000"/>
                </a:solidFill>
              </a:rPr>
              <a:t>rd</a:t>
            </a:r>
            <a:r>
              <a:rPr lang="en-US" altLang="ko-KR" sz="1200" b="1" dirty="0">
                <a:solidFill>
                  <a:srgbClr val="FF0000"/>
                </a:solidFill>
              </a:rPr>
              <a:t> party </a:t>
            </a:r>
            <a:r>
              <a:rPr lang="ko-KR" altLang="en-US" sz="1200" b="1" dirty="0">
                <a:solidFill>
                  <a:srgbClr val="FF0000"/>
                </a:solidFill>
              </a:rPr>
              <a:t>응용부족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개인정보 보호취약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E67B35-A18C-43DF-94DD-8AE5075B60F4}"/>
              </a:ext>
            </a:extLst>
          </p:cNvPr>
          <p:cNvCxnSpPr>
            <a:cxnSpLocks/>
          </p:cNvCxnSpPr>
          <p:nvPr/>
        </p:nvCxnSpPr>
        <p:spPr>
          <a:xfrm>
            <a:off x="651818" y="1771305"/>
            <a:ext cx="0" cy="24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AB604D-C90D-4AE0-A3EE-AE1D69EA08DF}"/>
              </a:ext>
            </a:extLst>
          </p:cNvPr>
          <p:cNvSpPr txBox="1"/>
          <p:nvPr/>
        </p:nvSpPr>
        <p:spPr>
          <a:xfrm>
            <a:off x="213152" y="1309640"/>
            <a:ext cx="175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BM</a:t>
            </a:r>
            <a:r>
              <a:rPr lang="ko-KR" altLang="en-US" sz="1200" dirty="0">
                <a:solidFill>
                  <a:srgbClr val="FF0000"/>
                </a:solidFill>
              </a:rPr>
              <a:t>관점 독점과 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ko-KR" altLang="en-US" sz="1200" dirty="0" err="1">
                <a:solidFill>
                  <a:srgbClr val="FF0000"/>
                </a:solidFill>
              </a:rPr>
              <a:t>고비용초래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7D5C462-E68E-46E1-8B50-FF8E4C0998FE}"/>
              </a:ext>
            </a:extLst>
          </p:cNvPr>
          <p:cNvGrpSpPr/>
          <p:nvPr/>
        </p:nvGrpSpPr>
        <p:grpSpPr>
          <a:xfrm>
            <a:off x="1964183" y="4176788"/>
            <a:ext cx="999019" cy="923990"/>
            <a:chOff x="1962174" y="3816822"/>
            <a:chExt cx="999019" cy="92399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21E7AD1-98E1-4A4D-9E64-1D8941C8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055648" y="3816822"/>
              <a:ext cx="512316" cy="6865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89507D-5FD8-4BB7-A4B6-CEACCD9A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962174" y="3999877"/>
              <a:ext cx="512316" cy="68652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19F7436-BD46-4E72-917F-276775B5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2338" y="4231751"/>
              <a:ext cx="456741" cy="50906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E9DF867-F297-4AB3-9F6D-3545DFC0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4452" y="4115610"/>
              <a:ext cx="456741" cy="50906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1932F9A-C7E4-4159-B296-1B3A7C70BA9B}"/>
              </a:ext>
            </a:extLst>
          </p:cNvPr>
          <p:cNvSpPr txBox="1"/>
          <p:nvPr/>
        </p:nvSpPr>
        <p:spPr>
          <a:xfrm rot="3941985">
            <a:off x="695093" y="5002152"/>
            <a:ext cx="57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52E6BDC-00CA-4C96-B7EA-D06FB9D43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789683" y="5297787"/>
            <a:ext cx="633212" cy="59518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2630830-8380-46E7-AA9B-8B94C3AB5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776847" y="3505684"/>
            <a:ext cx="633212" cy="59518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8071617-9D44-4AD9-9DC4-9BCA79F48F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76733" y="4392721"/>
            <a:ext cx="633212" cy="59518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23903C35-A704-4097-8D98-F24C6F6A94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4738" y="3518737"/>
            <a:ext cx="633212" cy="59518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1B43BE4-F783-45CC-84E4-973CC20A11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8218" y="4416492"/>
            <a:ext cx="633212" cy="59518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42F5984-9E67-4A84-A0D8-1BEDCB717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9421" y="5307739"/>
            <a:ext cx="633212" cy="595186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D7EA49-70A7-42F9-AE15-652C962822B6}"/>
              </a:ext>
            </a:extLst>
          </p:cNvPr>
          <p:cNvCxnSpPr>
            <a:stCxn id="73" idx="2"/>
            <a:endCxn id="70" idx="0"/>
          </p:cNvCxnSpPr>
          <p:nvPr/>
        </p:nvCxnSpPr>
        <p:spPr>
          <a:xfrm>
            <a:off x="6861344" y="4113923"/>
            <a:ext cx="1244945" cy="11838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E302F78-4702-4582-A886-36A1CB4B1A77}"/>
              </a:ext>
            </a:extLst>
          </p:cNvPr>
          <p:cNvCxnSpPr>
            <a:cxnSpLocks/>
            <a:stCxn id="73" idx="2"/>
            <a:endCxn id="71" idx="2"/>
          </p:cNvCxnSpPr>
          <p:nvPr/>
        </p:nvCxnSpPr>
        <p:spPr>
          <a:xfrm flipV="1">
            <a:off x="6861344" y="4100870"/>
            <a:ext cx="1232109" cy="13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AF7BAFF-7F22-43FA-B3EC-497CB195FFD2}"/>
              </a:ext>
            </a:extLst>
          </p:cNvPr>
          <p:cNvCxnSpPr>
            <a:cxnSpLocks/>
            <a:stCxn id="75" idx="0"/>
            <a:endCxn id="70" idx="0"/>
          </p:cNvCxnSpPr>
          <p:nvPr/>
        </p:nvCxnSpPr>
        <p:spPr>
          <a:xfrm flipV="1">
            <a:off x="6886027" y="5297787"/>
            <a:ext cx="1220262" cy="9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50D0FF0-49A7-4E47-B780-02049753EDE0}"/>
              </a:ext>
            </a:extLst>
          </p:cNvPr>
          <p:cNvCxnSpPr>
            <a:cxnSpLocks/>
            <a:stCxn id="71" idx="2"/>
            <a:endCxn id="74" idx="3"/>
          </p:cNvCxnSpPr>
          <p:nvPr/>
        </p:nvCxnSpPr>
        <p:spPr>
          <a:xfrm flipH="1">
            <a:off x="6661430" y="4100870"/>
            <a:ext cx="1432023" cy="613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D2E7FF-402F-41CF-9030-D59F7961AE73}"/>
              </a:ext>
            </a:extLst>
          </p:cNvPr>
          <p:cNvCxnSpPr>
            <a:cxnSpLocks/>
            <a:stCxn id="73" idx="2"/>
            <a:endCxn id="74" idx="3"/>
          </p:cNvCxnSpPr>
          <p:nvPr/>
        </p:nvCxnSpPr>
        <p:spPr>
          <a:xfrm flipH="1">
            <a:off x="6661430" y="4113923"/>
            <a:ext cx="199914" cy="600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898A939-2B29-4178-843D-3311F573B764}"/>
              </a:ext>
            </a:extLst>
          </p:cNvPr>
          <p:cNvCxnSpPr>
            <a:cxnSpLocks/>
            <a:stCxn id="71" idx="2"/>
            <a:endCxn id="72" idx="3"/>
          </p:cNvCxnSpPr>
          <p:nvPr/>
        </p:nvCxnSpPr>
        <p:spPr>
          <a:xfrm>
            <a:off x="8093453" y="4100870"/>
            <a:ext cx="283280" cy="589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2FE4878-18FB-446F-B762-24C311F78424}"/>
              </a:ext>
            </a:extLst>
          </p:cNvPr>
          <p:cNvCxnSpPr>
            <a:cxnSpLocks/>
            <a:stCxn id="70" idx="0"/>
            <a:endCxn id="72" idx="3"/>
          </p:cNvCxnSpPr>
          <p:nvPr/>
        </p:nvCxnSpPr>
        <p:spPr>
          <a:xfrm flipV="1">
            <a:off x="8106289" y="4690314"/>
            <a:ext cx="270444" cy="607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99B0D8B-878F-42F4-A36D-1BDEE678A2BF}"/>
              </a:ext>
            </a:extLst>
          </p:cNvPr>
          <p:cNvCxnSpPr>
            <a:cxnSpLocks/>
            <a:stCxn id="75" idx="0"/>
            <a:endCxn id="74" idx="3"/>
          </p:cNvCxnSpPr>
          <p:nvPr/>
        </p:nvCxnSpPr>
        <p:spPr>
          <a:xfrm flipH="1" flipV="1">
            <a:off x="6661430" y="4714085"/>
            <a:ext cx="224597" cy="593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0607129-DED7-4AE6-94D2-8843A1F35B8B}"/>
              </a:ext>
            </a:extLst>
          </p:cNvPr>
          <p:cNvCxnSpPr>
            <a:cxnSpLocks/>
            <a:stCxn id="70" idx="0"/>
            <a:endCxn id="74" idx="3"/>
          </p:cNvCxnSpPr>
          <p:nvPr/>
        </p:nvCxnSpPr>
        <p:spPr>
          <a:xfrm flipH="1" flipV="1">
            <a:off x="6661430" y="4714085"/>
            <a:ext cx="1444859" cy="583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04C5412-989E-4FBF-97A4-EC41B26B2EC0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>
          <a:xfrm flipH="1" flipV="1">
            <a:off x="8093453" y="4100870"/>
            <a:ext cx="12836" cy="1196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C7C8943-FC0F-4F8E-B76D-1F71D44C7EC1}"/>
              </a:ext>
            </a:extLst>
          </p:cNvPr>
          <p:cNvCxnSpPr>
            <a:cxnSpLocks/>
            <a:stCxn id="74" idx="3"/>
            <a:endCxn id="72" idx="3"/>
          </p:cNvCxnSpPr>
          <p:nvPr/>
        </p:nvCxnSpPr>
        <p:spPr>
          <a:xfrm flipV="1">
            <a:off x="6661430" y="4690314"/>
            <a:ext cx="1715303" cy="23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BBAEBF7-0308-4E4F-9681-BCEE200999BC}"/>
              </a:ext>
            </a:extLst>
          </p:cNvPr>
          <p:cNvCxnSpPr>
            <a:cxnSpLocks/>
            <a:stCxn id="75" idx="0"/>
            <a:endCxn id="71" idx="2"/>
          </p:cNvCxnSpPr>
          <p:nvPr/>
        </p:nvCxnSpPr>
        <p:spPr>
          <a:xfrm flipV="1">
            <a:off x="6886027" y="4100870"/>
            <a:ext cx="1207426" cy="1206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DBBAF33-E767-473D-B5A4-14458BDFAC92}"/>
              </a:ext>
            </a:extLst>
          </p:cNvPr>
          <p:cNvCxnSpPr>
            <a:cxnSpLocks/>
            <a:stCxn id="73" idx="2"/>
            <a:endCxn id="75" idx="0"/>
          </p:cNvCxnSpPr>
          <p:nvPr/>
        </p:nvCxnSpPr>
        <p:spPr>
          <a:xfrm>
            <a:off x="6861344" y="4113923"/>
            <a:ext cx="24683" cy="11938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C935E06-CC73-4767-8AF4-28659180BEA6}"/>
              </a:ext>
            </a:extLst>
          </p:cNvPr>
          <p:cNvCxnSpPr>
            <a:cxnSpLocks/>
            <a:stCxn id="73" idx="2"/>
            <a:endCxn id="72" idx="3"/>
          </p:cNvCxnSpPr>
          <p:nvPr/>
        </p:nvCxnSpPr>
        <p:spPr>
          <a:xfrm>
            <a:off x="6861344" y="4113923"/>
            <a:ext cx="1515389" cy="576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16FC3100-8091-401D-BBF5-21D022A794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5669100" y="5837312"/>
            <a:ext cx="911227" cy="577679"/>
          </a:xfrm>
          <a:prstGeom prst="rect">
            <a:avLst/>
          </a:prstGeom>
        </p:spPr>
      </p:pic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C80A73-A0BC-44C4-B99D-D86DC8747BCF}"/>
              </a:ext>
            </a:extLst>
          </p:cNvPr>
          <p:cNvCxnSpPr>
            <a:cxnSpLocks/>
            <a:stCxn id="74" idx="2"/>
            <a:endCxn id="125" idx="0"/>
          </p:cNvCxnSpPr>
          <p:nvPr/>
        </p:nvCxnSpPr>
        <p:spPr>
          <a:xfrm flipH="1">
            <a:off x="6124714" y="5011678"/>
            <a:ext cx="220110" cy="825634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F1A321F-BA11-4CB1-A30C-86301B8ADB4F}"/>
              </a:ext>
            </a:extLst>
          </p:cNvPr>
          <p:cNvCxnSpPr>
            <a:cxnSpLocks/>
            <a:stCxn id="75" idx="1"/>
            <a:endCxn id="125" idx="0"/>
          </p:cNvCxnSpPr>
          <p:nvPr/>
        </p:nvCxnSpPr>
        <p:spPr>
          <a:xfrm flipH="1">
            <a:off x="6124714" y="5605332"/>
            <a:ext cx="444707" cy="23198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F666908-29B5-40B2-BC7F-BA8F93EF7D5C}"/>
              </a:ext>
            </a:extLst>
          </p:cNvPr>
          <p:cNvCxnSpPr>
            <a:cxnSpLocks/>
          </p:cNvCxnSpPr>
          <p:nvPr/>
        </p:nvCxnSpPr>
        <p:spPr>
          <a:xfrm>
            <a:off x="2839779" y="5303070"/>
            <a:ext cx="260439" cy="35035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F1EA4B37-CEB1-400D-BE64-E2F831151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309168" y="5962838"/>
            <a:ext cx="711684" cy="577679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16C53BF-366C-4B52-B881-8AC1FC1364EC}"/>
              </a:ext>
            </a:extLst>
          </p:cNvPr>
          <p:cNvCxnSpPr>
            <a:cxnSpLocks/>
            <a:stCxn id="70" idx="2"/>
            <a:endCxn id="135" idx="1"/>
          </p:cNvCxnSpPr>
          <p:nvPr/>
        </p:nvCxnSpPr>
        <p:spPr>
          <a:xfrm>
            <a:off x="8106289" y="5892973"/>
            <a:ext cx="202879" cy="3587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5B95D832-3092-435E-A5D3-9FD3C384B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363613" y="3272088"/>
            <a:ext cx="570943" cy="673407"/>
          </a:xfrm>
          <a:prstGeom prst="rect">
            <a:avLst/>
          </a:prstGeom>
        </p:spPr>
      </p:pic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EB0E40B-2E50-46C1-B427-0EB538BF8406}"/>
              </a:ext>
            </a:extLst>
          </p:cNvPr>
          <p:cNvCxnSpPr>
            <a:cxnSpLocks/>
          </p:cNvCxnSpPr>
          <p:nvPr/>
        </p:nvCxnSpPr>
        <p:spPr>
          <a:xfrm flipH="1" flipV="1">
            <a:off x="6016767" y="3533814"/>
            <a:ext cx="463640" cy="23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BB62AA4-3E36-4DC8-B713-BB95D823FED3}"/>
              </a:ext>
            </a:extLst>
          </p:cNvPr>
          <p:cNvSpPr txBox="1"/>
          <p:nvPr/>
        </p:nvSpPr>
        <p:spPr>
          <a:xfrm rot="3941985">
            <a:off x="5527021" y="3739372"/>
            <a:ext cx="57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179CD51F-5C45-43DA-9359-EE1840DCB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720" t="48033" r="56584" b="16474"/>
          <a:stretch/>
        </p:blipFill>
        <p:spPr>
          <a:xfrm>
            <a:off x="9019863" y="3036043"/>
            <a:ext cx="695213" cy="693466"/>
          </a:xfrm>
          <a:prstGeom prst="rect">
            <a:avLst/>
          </a:prstGeom>
        </p:spPr>
      </p:pic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A0A2DA6-E5EB-4760-817C-2B57459F507D}"/>
              </a:ext>
            </a:extLst>
          </p:cNvPr>
          <p:cNvCxnSpPr>
            <a:cxnSpLocks/>
          </p:cNvCxnSpPr>
          <p:nvPr/>
        </p:nvCxnSpPr>
        <p:spPr>
          <a:xfrm flipV="1">
            <a:off x="8395937" y="3240024"/>
            <a:ext cx="527227" cy="16901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6A2020-7A2B-4F22-832E-75FE906488DF}"/>
              </a:ext>
            </a:extLst>
          </p:cNvPr>
          <p:cNvCxnSpPr>
            <a:cxnSpLocks/>
          </p:cNvCxnSpPr>
          <p:nvPr/>
        </p:nvCxnSpPr>
        <p:spPr>
          <a:xfrm flipV="1">
            <a:off x="8703900" y="3403262"/>
            <a:ext cx="211760" cy="640173"/>
          </a:xfrm>
          <a:prstGeom prst="straightConnector1">
            <a:avLst/>
          </a:prstGeom>
          <a:ln w="127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96AB0D-8219-48A4-9463-E332B5774EDE}"/>
              </a:ext>
            </a:extLst>
          </p:cNvPr>
          <p:cNvSpPr txBox="1"/>
          <p:nvPr/>
        </p:nvSpPr>
        <p:spPr>
          <a:xfrm>
            <a:off x="4728318" y="1193616"/>
            <a:ext cx="2122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분권화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ko-KR" altLang="en-US" sz="1200" dirty="0">
                <a:solidFill>
                  <a:srgbClr val="0000FF"/>
                </a:solidFill>
              </a:rPr>
              <a:t>분산화</a:t>
            </a:r>
            <a:r>
              <a:rPr lang="en-US" altLang="ko-KR" sz="1200" dirty="0">
                <a:solidFill>
                  <a:srgbClr val="0000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트래픽 분산 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보안 유지 비용 ↓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내부자 위조 불가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전산시스템 구축비용 ↓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</a:rPr>
              <a:t>유연성 ↑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FF"/>
              </a:solidFill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29A09D1C-746E-47E9-A130-8917D5EA6B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5118753" y="4255426"/>
            <a:ext cx="727959" cy="447677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E73107C8-70D2-4CA5-B7AE-026B17E7CC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8737293" y="5075308"/>
            <a:ext cx="727959" cy="44767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E138CB7-1ABB-44A5-BC08-7B95EEDC55F9}"/>
              </a:ext>
            </a:extLst>
          </p:cNvPr>
          <p:cNvSpPr txBox="1"/>
          <p:nvPr/>
        </p:nvSpPr>
        <p:spPr>
          <a:xfrm>
            <a:off x="7552713" y="1410257"/>
            <a:ext cx="175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BM</a:t>
            </a:r>
            <a:r>
              <a:rPr lang="ko-KR" altLang="en-US" sz="1200" dirty="0">
                <a:solidFill>
                  <a:srgbClr val="0000FF"/>
                </a:solidFill>
              </a:rPr>
              <a:t>관점 다양한 </a:t>
            </a:r>
            <a:r>
              <a:rPr lang="en-US" altLang="ko-KR" sz="1200" dirty="0">
                <a:solidFill>
                  <a:srgbClr val="0000FF"/>
                </a:solidFill>
              </a:rPr>
              <a:t>ECO</a:t>
            </a:r>
            <a:r>
              <a:rPr lang="ko-KR" altLang="en-US" sz="1200" dirty="0">
                <a:solidFill>
                  <a:srgbClr val="0000FF"/>
                </a:solidFill>
              </a:rPr>
              <a:t>가능 </a:t>
            </a:r>
            <a:r>
              <a:rPr lang="en-US" altLang="ko-KR" sz="1200" dirty="0">
                <a:solidFill>
                  <a:srgbClr val="0000FF"/>
                </a:solidFill>
              </a:rPr>
              <a:t>-&gt; 2</a:t>
            </a:r>
            <a:r>
              <a:rPr lang="ko-KR" altLang="en-US" sz="1200" dirty="0">
                <a:solidFill>
                  <a:srgbClr val="0000FF"/>
                </a:solidFill>
              </a:rPr>
              <a:t>차</a:t>
            </a:r>
            <a:r>
              <a:rPr lang="en-US" altLang="ko-KR" sz="1200" dirty="0">
                <a:solidFill>
                  <a:srgbClr val="0000FF"/>
                </a:solidFill>
              </a:rPr>
              <a:t>,3</a:t>
            </a:r>
            <a:r>
              <a:rPr lang="ko-KR" altLang="en-US" sz="1200" dirty="0">
                <a:solidFill>
                  <a:srgbClr val="0000FF"/>
                </a:solidFill>
              </a:rPr>
              <a:t>차 파생서비스 산업가능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0485A726-1987-469B-A25D-EB6E8E3DFC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8839449" y="3855833"/>
            <a:ext cx="727959" cy="44767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80241A7B-0A13-4B0E-B6D5-6FCFD8C90B83}"/>
              </a:ext>
            </a:extLst>
          </p:cNvPr>
          <p:cNvSpPr txBox="1"/>
          <p:nvPr/>
        </p:nvSpPr>
        <p:spPr>
          <a:xfrm>
            <a:off x="7134134" y="2105018"/>
            <a:ext cx="238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</a:rPr>
              <a:t>통계정보의 공개화로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</a:rPr>
              <a:t>3</a:t>
            </a:r>
            <a:r>
              <a:rPr lang="en-US" altLang="ko-KR" sz="1200" b="1" baseline="30000" dirty="0">
                <a:solidFill>
                  <a:srgbClr val="0000FF"/>
                </a:solidFill>
              </a:rPr>
              <a:t>rd</a:t>
            </a:r>
            <a:r>
              <a:rPr lang="en-US" altLang="ko-KR" sz="1200" b="1" dirty="0">
                <a:solidFill>
                  <a:srgbClr val="0000FF"/>
                </a:solidFill>
              </a:rPr>
              <a:t> party </a:t>
            </a:r>
            <a:r>
              <a:rPr lang="ko-KR" altLang="en-US" sz="1200" b="1" dirty="0" err="1">
                <a:solidFill>
                  <a:srgbClr val="0000FF"/>
                </a:solidFill>
              </a:rPr>
              <a:t>응용및</a:t>
            </a:r>
            <a:r>
              <a:rPr lang="ko-KR" altLang="en-US" sz="1200" b="1" dirty="0">
                <a:solidFill>
                  <a:srgbClr val="0000FF"/>
                </a:solidFill>
              </a:rPr>
              <a:t> 통계서비스 활성화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개인정보보안성 극대화</a:t>
            </a:r>
            <a:endParaRPr lang="en-US" altLang="ko-KR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2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48184" y="8786"/>
            <a:ext cx="8229600" cy="77900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/>
              <a:t>기존 금융시스템과의 연계방안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E50576-9C36-43E9-B312-FB4FDBBA4ED7}"/>
              </a:ext>
            </a:extLst>
          </p:cNvPr>
          <p:cNvCxnSpPr/>
          <p:nvPr/>
        </p:nvCxnSpPr>
        <p:spPr>
          <a:xfrm>
            <a:off x="4797083" y="1336431"/>
            <a:ext cx="0" cy="488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3192E726-5123-4B53-AFD4-7404D9470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2" t="48033" r="73644" b="15580"/>
          <a:stretch/>
        </p:blipFill>
        <p:spPr>
          <a:xfrm>
            <a:off x="574304" y="4380796"/>
            <a:ext cx="911227" cy="577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1ADAC8-CAED-411E-B4E6-61FBB78AB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033" r="49798"/>
          <a:stretch/>
        </p:blipFill>
        <p:spPr>
          <a:xfrm>
            <a:off x="710054" y="3335738"/>
            <a:ext cx="488175" cy="88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6EC0F-D08B-4DA2-88DA-2D8409CCE9FD}"/>
              </a:ext>
            </a:extLst>
          </p:cNvPr>
          <p:cNvSpPr txBox="1"/>
          <p:nvPr/>
        </p:nvSpPr>
        <p:spPr>
          <a:xfrm>
            <a:off x="300487" y="1934734"/>
            <a:ext cx="179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가맹점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67AD8B5-5528-41D1-9330-3503D9F61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896" y="3855833"/>
            <a:ext cx="633212" cy="59518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9E3EE2C-A688-4506-903F-B4A0BFDDABB1}"/>
              </a:ext>
            </a:extLst>
          </p:cNvPr>
          <p:cNvSpPr txBox="1"/>
          <p:nvPr/>
        </p:nvSpPr>
        <p:spPr>
          <a:xfrm>
            <a:off x="3082362" y="1906105"/>
            <a:ext cx="179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체인노드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0AAB36-DF6F-47D0-83C6-0F28BEF47C62}"/>
              </a:ext>
            </a:extLst>
          </p:cNvPr>
          <p:cNvCxnSpPr>
            <a:cxnSpLocks/>
          </p:cNvCxnSpPr>
          <p:nvPr/>
        </p:nvCxnSpPr>
        <p:spPr>
          <a:xfrm>
            <a:off x="1294228" y="3816330"/>
            <a:ext cx="2436205" cy="20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183314-1DB3-4405-B917-C7E07566D66C}"/>
              </a:ext>
            </a:extLst>
          </p:cNvPr>
          <p:cNvSpPr txBox="1"/>
          <p:nvPr/>
        </p:nvSpPr>
        <p:spPr>
          <a:xfrm rot="262804">
            <a:off x="1806286" y="3675309"/>
            <a:ext cx="1822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1) </a:t>
            </a:r>
            <a:r>
              <a:rPr lang="ko-KR" altLang="en-US" sz="1100" dirty="0"/>
              <a:t>모바일 결재정보 전송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E9CC5E-EBD1-4FD6-8FD5-9A9AA67DB7D1}"/>
              </a:ext>
            </a:extLst>
          </p:cNvPr>
          <p:cNvGrpSpPr/>
          <p:nvPr/>
        </p:nvGrpSpPr>
        <p:grpSpPr>
          <a:xfrm>
            <a:off x="2767951" y="2589231"/>
            <a:ext cx="1086907" cy="619456"/>
            <a:chOff x="2802990" y="2638848"/>
            <a:chExt cx="1086907" cy="6194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5394D3-9B57-43D4-8C4B-AD47A2DD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2775" y="2638848"/>
              <a:ext cx="879221" cy="46320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197263-9636-4E04-97F5-3D2C7865DD67}"/>
                </a:ext>
              </a:extLst>
            </p:cNvPr>
            <p:cNvSpPr/>
            <p:nvPr/>
          </p:nvSpPr>
          <p:spPr>
            <a:xfrm>
              <a:off x="2802990" y="2888972"/>
              <a:ext cx="1086907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dirty="0">
                  <a:ln w="0"/>
                  <a:solidFill>
                    <a:srgbClr val="00CC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BANK</a:t>
              </a:r>
              <a:endParaRPr lang="en-US" altLang="ko-KR" b="1" cap="none" spc="0" dirty="0">
                <a:ln w="0"/>
                <a:solidFill>
                  <a:srgbClr val="00CC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9169AA6-6227-4192-95FF-F05FDE9300A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311405" y="3208687"/>
            <a:ext cx="383989" cy="7665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E09DF67-C6FF-45BE-BB85-BA8D7FFB7EC6}"/>
              </a:ext>
            </a:extLst>
          </p:cNvPr>
          <p:cNvCxnSpPr>
            <a:cxnSpLocks/>
            <a:stCxn id="22" idx="2"/>
            <a:endCxn id="5" idx="3"/>
          </p:cNvCxnSpPr>
          <p:nvPr/>
        </p:nvCxnSpPr>
        <p:spPr>
          <a:xfrm flipH="1">
            <a:off x="1198229" y="3208687"/>
            <a:ext cx="2113176" cy="57200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72EFA08-A268-415A-A2EE-8EDEB4DD70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722" t="35991" r="8265" b="55296"/>
          <a:stretch/>
        </p:blipFill>
        <p:spPr>
          <a:xfrm>
            <a:off x="1913375" y="4475816"/>
            <a:ext cx="410735" cy="387638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DDD9317-3C44-4BD8-8880-2799FF932EFB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 flipV="1">
            <a:off x="1485531" y="4669635"/>
            <a:ext cx="427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A8297C-9715-42B0-A8C0-0856A995CC5A}"/>
              </a:ext>
            </a:extLst>
          </p:cNvPr>
          <p:cNvSpPr txBox="1"/>
          <p:nvPr/>
        </p:nvSpPr>
        <p:spPr>
          <a:xfrm rot="262804">
            <a:off x="1692009" y="4885402"/>
            <a:ext cx="21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2-1) </a:t>
            </a:r>
            <a:r>
              <a:rPr lang="ko-KR" altLang="en-US" sz="1100" dirty="0"/>
              <a:t>기존 단말 결제</a:t>
            </a:r>
            <a:br>
              <a:rPr lang="en-US" altLang="ko-KR" sz="1100" dirty="0"/>
            </a:br>
            <a:r>
              <a:rPr lang="en-US" altLang="ko-KR" sz="1100" dirty="0"/>
              <a:t> </a:t>
            </a:r>
            <a:r>
              <a:rPr lang="ko-KR" altLang="en-US" sz="1100" dirty="0"/>
              <a:t>변환 게이트 웨이 방안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7108B5B-E4C9-4D72-9B9A-40CC5721EA0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324110" y="4177235"/>
            <a:ext cx="1558723" cy="4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3B88D7A-8B3F-4FB0-9464-206D43EC80F7}"/>
              </a:ext>
            </a:extLst>
          </p:cNvPr>
          <p:cNvCxnSpPr>
            <a:cxnSpLocks/>
            <a:stCxn id="22" idx="2"/>
            <a:endCxn id="34" idx="3"/>
          </p:cNvCxnSpPr>
          <p:nvPr/>
        </p:nvCxnSpPr>
        <p:spPr>
          <a:xfrm flipH="1">
            <a:off x="2324110" y="3208687"/>
            <a:ext cx="987295" cy="146094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22067E3-F338-4DD4-93D1-BAEF79085653}"/>
              </a:ext>
            </a:extLst>
          </p:cNvPr>
          <p:cNvSpPr txBox="1"/>
          <p:nvPr/>
        </p:nvSpPr>
        <p:spPr>
          <a:xfrm rot="262804">
            <a:off x="1634324" y="5351165"/>
            <a:ext cx="21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2-2) </a:t>
            </a:r>
            <a:r>
              <a:rPr lang="ko-KR" altLang="en-US" sz="1100" dirty="0"/>
              <a:t>기존 단말에 </a:t>
            </a:r>
            <a:r>
              <a:rPr lang="ko-KR" altLang="en-US" sz="1100" dirty="0" err="1"/>
              <a:t>체인노드</a:t>
            </a:r>
            <a:r>
              <a:rPr lang="ko-KR" altLang="en-US" sz="1100" dirty="0"/>
              <a:t> </a:t>
            </a:r>
            <a:r>
              <a:rPr lang="en-US" altLang="ko-KR" sz="1100" dirty="0"/>
              <a:t>I/F </a:t>
            </a:r>
            <a:r>
              <a:rPr lang="ko-KR" altLang="en-US" sz="1100" dirty="0"/>
              <a:t>기능 추가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C6575FD-6D59-49DB-A94E-E8BFD3FCD037}"/>
              </a:ext>
            </a:extLst>
          </p:cNvPr>
          <p:cNvSpPr txBox="1"/>
          <p:nvPr/>
        </p:nvSpPr>
        <p:spPr>
          <a:xfrm rot="3937204">
            <a:off x="3053344" y="3510800"/>
            <a:ext cx="1284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1-1)</a:t>
            </a:r>
            <a:r>
              <a:rPr lang="ko-KR" altLang="en-US" sz="1100" dirty="0"/>
              <a:t>금융권인증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179EE5-9519-4FCF-BFFA-D9C8D14D199C}"/>
              </a:ext>
            </a:extLst>
          </p:cNvPr>
          <p:cNvSpPr txBox="1"/>
          <p:nvPr/>
        </p:nvSpPr>
        <p:spPr>
          <a:xfrm rot="20729735">
            <a:off x="1595787" y="3090217"/>
            <a:ext cx="128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1-2) </a:t>
            </a:r>
            <a:r>
              <a:rPr lang="ko-KR" altLang="en-US" sz="1100" dirty="0"/>
              <a:t>가맹점 거래정보 검증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DDC5B9F-0154-4604-93AE-627D3310D005}"/>
              </a:ext>
            </a:extLst>
          </p:cNvPr>
          <p:cNvSpPr txBox="1"/>
          <p:nvPr/>
        </p:nvSpPr>
        <p:spPr>
          <a:xfrm rot="20607353">
            <a:off x="2562582" y="4344351"/>
            <a:ext cx="1410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2 -2. </a:t>
            </a:r>
            <a:r>
              <a:rPr lang="ko-KR" altLang="en-US" sz="1100" dirty="0"/>
              <a:t>결재정보전송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55749D-C319-471F-B060-8DA51A879AB9}"/>
              </a:ext>
            </a:extLst>
          </p:cNvPr>
          <p:cNvSpPr txBox="1"/>
          <p:nvPr/>
        </p:nvSpPr>
        <p:spPr>
          <a:xfrm>
            <a:off x="4834733" y="1336431"/>
            <a:ext cx="47707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파생 연계 산업 리스트</a:t>
            </a:r>
            <a:endParaRPr lang="en-US" altLang="ko-KR" sz="1200" dirty="0">
              <a:solidFill>
                <a:srgbClr val="0000FF"/>
              </a:solidFill>
            </a:endParaRPr>
          </a:p>
          <a:p>
            <a:endParaRPr lang="en-US" altLang="ko-KR" sz="1200" dirty="0">
              <a:solidFill>
                <a:srgbClr val="0000FF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노드 및 시스템 구축비용 수수료 부분은 </a:t>
            </a:r>
            <a:r>
              <a:rPr lang="en-US" altLang="ko-KR" sz="1200" dirty="0">
                <a:solidFill>
                  <a:srgbClr val="0000FF"/>
                </a:solidFill>
              </a:rPr>
              <a:t>0% </a:t>
            </a:r>
            <a:r>
              <a:rPr lang="ko-KR" altLang="en-US" sz="1200" dirty="0">
                <a:solidFill>
                  <a:srgbClr val="0000FF"/>
                </a:solidFill>
              </a:rPr>
              <a:t>로 줄이고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세원노출이 잡히므로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국세청에서 </a:t>
            </a:r>
            <a:r>
              <a:rPr lang="ko-KR" altLang="en-US" sz="1200" dirty="0" err="1">
                <a:solidFill>
                  <a:srgbClr val="0000FF"/>
                </a:solidFill>
              </a:rPr>
              <a:t>서울페이먼트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이용시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소액결제 부분에 대해서 </a:t>
            </a:r>
            <a:r>
              <a:rPr lang="en-US" altLang="ko-KR" sz="1200" dirty="0">
                <a:solidFill>
                  <a:srgbClr val="0000FF"/>
                </a:solidFill>
              </a:rPr>
              <a:t>1.5% </a:t>
            </a:r>
            <a:r>
              <a:rPr lang="ko-KR" altLang="en-US" sz="1200" dirty="0">
                <a:solidFill>
                  <a:srgbClr val="0000FF"/>
                </a:solidFill>
              </a:rPr>
              <a:t>부가세 삭감해준다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1%</a:t>
            </a:r>
            <a:r>
              <a:rPr lang="ko-KR" altLang="en-US" sz="1200" dirty="0">
                <a:solidFill>
                  <a:srgbClr val="0000FF"/>
                </a:solidFill>
              </a:rPr>
              <a:t>는 상공인 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소비자에게 </a:t>
            </a:r>
            <a:r>
              <a:rPr lang="en-US" altLang="ko-KR" sz="1200" dirty="0">
                <a:solidFill>
                  <a:srgbClr val="0000FF"/>
                </a:solidFill>
              </a:rPr>
              <a:t>return.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0.5% </a:t>
            </a:r>
            <a:r>
              <a:rPr lang="ko-KR" altLang="en-US" sz="1200" dirty="0">
                <a:solidFill>
                  <a:srgbClr val="0000FF"/>
                </a:solidFill>
              </a:rPr>
              <a:t>는 시스템 유지 보수 운영비용으로 이용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고액 결제의 경우는 </a:t>
            </a:r>
            <a:r>
              <a:rPr lang="en-US" altLang="ko-KR" sz="1200" dirty="0">
                <a:solidFill>
                  <a:srgbClr val="0000FF"/>
                </a:solidFill>
              </a:rPr>
              <a:t>2~3% </a:t>
            </a:r>
            <a:r>
              <a:rPr lang="ko-KR" altLang="en-US" sz="1200" dirty="0">
                <a:solidFill>
                  <a:srgbClr val="0000FF"/>
                </a:solidFill>
              </a:rPr>
              <a:t>수수료를 받는다</a:t>
            </a:r>
            <a:r>
              <a:rPr lang="en-US" altLang="ko-KR" sz="1200" dirty="0">
                <a:solidFill>
                  <a:srgbClr val="0000FF"/>
                </a:solidFill>
              </a:rPr>
              <a:t>. </a:t>
            </a:r>
            <a:br>
              <a:rPr lang="en-US" altLang="ko-KR" sz="1200" dirty="0">
                <a:solidFill>
                  <a:srgbClr val="0000FF"/>
                </a:solidFill>
              </a:rPr>
            </a:br>
            <a:r>
              <a:rPr lang="ko-KR" altLang="en-US" sz="1200" dirty="0">
                <a:solidFill>
                  <a:srgbClr val="0000FF"/>
                </a:solidFill>
              </a:rPr>
              <a:t>이 부가수익으로 소액 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소상공인 결제 부분에 </a:t>
            </a:r>
            <a:r>
              <a:rPr lang="en-US" altLang="ko-KR" sz="1200" dirty="0">
                <a:solidFill>
                  <a:srgbClr val="0000FF"/>
                </a:solidFill>
              </a:rPr>
              <a:t>Compensation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체인에 기록된 공개 블록데이터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ko-KR" altLang="en-US" sz="1200" dirty="0">
                <a:solidFill>
                  <a:srgbClr val="0000FF"/>
                </a:solidFill>
              </a:rPr>
              <a:t>장부데이터</a:t>
            </a:r>
            <a:r>
              <a:rPr lang="en-US" altLang="ko-KR" sz="1200" dirty="0">
                <a:solidFill>
                  <a:srgbClr val="0000FF"/>
                </a:solidFill>
              </a:rPr>
              <a:t>) </a:t>
            </a:r>
            <a:r>
              <a:rPr lang="ko-KR" altLang="en-US" sz="1200" dirty="0">
                <a:solidFill>
                  <a:srgbClr val="0000FF"/>
                </a:solidFill>
              </a:rPr>
              <a:t>기반 통계 및 마케팅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 err="1">
                <a:solidFill>
                  <a:srgbClr val="0000FF"/>
                </a:solidFill>
              </a:rPr>
              <a:t>타켓</a:t>
            </a:r>
            <a:r>
              <a:rPr lang="ko-KR" altLang="en-US" sz="1200" dirty="0">
                <a:solidFill>
                  <a:srgbClr val="0000FF"/>
                </a:solidFill>
              </a:rPr>
              <a:t> 홍보를 전담하는 산업군이 발생함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체인에 기록을 기반으로 제</a:t>
            </a:r>
            <a:r>
              <a:rPr lang="en-US" altLang="ko-KR" sz="1200" dirty="0">
                <a:solidFill>
                  <a:srgbClr val="0000FF"/>
                </a:solidFill>
              </a:rPr>
              <a:t>2, </a:t>
            </a:r>
            <a:r>
              <a:rPr lang="ko-KR" altLang="en-US" sz="1200" dirty="0">
                <a:solidFill>
                  <a:srgbClr val="0000FF"/>
                </a:solidFill>
              </a:rPr>
              <a:t>제</a:t>
            </a:r>
            <a:r>
              <a:rPr lang="en-US" altLang="ko-KR" sz="1200" dirty="0">
                <a:solidFill>
                  <a:srgbClr val="0000FF"/>
                </a:solidFill>
              </a:rPr>
              <a:t>3</a:t>
            </a:r>
            <a:r>
              <a:rPr lang="ko-KR" altLang="en-US" sz="1200" dirty="0">
                <a:solidFill>
                  <a:srgbClr val="0000FF"/>
                </a:solidFill>
              </a:rPr>
              <a:t>의 통계 서비스가 가능하고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이를 가공하여 필요한 판매자에게 부가산업을 생성함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기존 </a:t>
            </a:r>
            <a:r>
              <a:rPr lang="en-US" altLang="ko-KR" sz="1200" dirty="0">
                <a:solidFill>
                  <a:srgbClr val="0000FF"/>
                </a:solidFill>
              </a:rPr>
              <a:t>VAN </a:t>
            </a:r>
            <a:r>
              <a:rPr lang="ko-KR" altLang="en-US" sz="1200" dirty="0">
                <a:solidFill>
                  <a:srgbClr val="0000FF"/>
                </a:solidFill>
              </a:rPr>
              <a:t>사 단말기 대체할 게이트웨이 및 기존 단말 </a:t>
            </a:r>
            <a:r>
              <a:rPr lang="en-US" altLang="ko-KR" sz="1200" dirty="0">
                <a:solidFill>
                  <a:srgbClr val="0000FF"/>
                </a:solidFill>
              </a:rPr>
              <a:t>upgrade </a:t>
            </a:r>
            <a:r>
              <a:rPr lang="ko-KR" altLang="en-US" sz="1200" dirty="0">
                <a:solidFill>
                  <a:srgbClr val="0000FF"/>
                </a:solidFill>
              </a:rPr>
              <a:t>및 교체 수요 발생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  <a:br>
              <a:rPr lang="en-US" altLang="ko-KR" sz="1200" dirty="0">
                <a:solidFill>
                  <a:srgbClr val="0000FF"/>
                </a:solidFill>
              </a:rPr>
            </a:br>
            <a:r>
              <a:rPr lang="ko-KR" altLang="en-US" sz="1200" dirty="0">
                <a:solidFill>
                  <a:srgbClr val="0000FF"/>
                </a:solidFill>
              </a:rPr>
              <a:t>소규모 장치 개발산업이 활성화된다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모든 소프트웨어와 결제시스템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규격을 </a:t>
            </a:r>
            <a:r>
              <a:rPr lang="en-US" altLang="ko-KR" sz="1200" dirty="0" err="1">
                <a:solidFill>
                  <a:srgbClr val="0000FF"/>
                </a:solidFill>
              </a:rPr>
              <a:t>OpenSource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>
                <a:solidFill>
                  <a:srgbClr val="0000FF"/>
                </a:solidFill>
              </a:rPr>
              <a:t>화 하여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누구나 좋은 개선방안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새로운 </a:t>
            </a:r>
            <a:r>
              <a:rPr lang="en-US" altLang="ko-KR" sz="1200" dirty="0">
                <a:solidFill>
                  <a:srgbClr val="0000FF"/>
                </a:solidFill>
              </a:rPr>
              <a:t>Eco </a:t>
            </a:r>
            <a:r>
              <a:rPr lang="ko-KR" altLang="en-US" sz="1200" dirty="0">
                <a:solidFill>
                  <a:srgbClr val="0000FF"/>
                </a:solidFill>
              </a:rPr>
              <a:t>를 창출하고자 하는 사업자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독립개인 사업자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개인 모두에게 새로운 산업가치 창출에 도움이 되도록 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dirty="0">
                <a:solidFill>
                  <a:srgbClr val="0000FF"/>
                </a:solidFill>
              </a:rPr>
              <a:t>아울러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블록체인의 기반 기술을 제한적으로 활용하여 그 효과를 확인하고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유관 산업에 기반이 </a:t>
            </a:r>
            <a:r>
              <a:rPr lang="ko-KR" altLang="en-US" sz="1200" dirty="0" err="1">
                <a:solidFill>
                  <a:srgbClr val="0000FF"/>
                </a:solidFill>
              </a:rPr>
              <a:t>될수</a:t>
            </a:r>
            <a:r>
              <a:rPr lang="ko-KR" altLang="en-US" sz="1200" dirty="0">
                <a:solidFill>
                  <a:srgbClr val="0000FF"/>
                </a:solidFill>
              </a:rPr>
              <a:t> 있는 테스트베드와 기초 기술 테스트베드가 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멀티플</a:t>
            </a:r>
            <a:r>
              <a:rPr lang="ko-KR" altLang="en-US" sz="1200" dirty="0">
                <a:solidFill>
                  <a:srgbClr val="0000FF"/>
                </a:solidFill>
              </a:rPr>
              <a:t> 체인을 활용하여</a:t>
            </a:r>
            <a:r>
              <a:rPr lang="en-US" altLang="ko-KR" sz="1200" dirty="0">
                <a:solidFill>
                  <a:srgbClr val="0000FF"/>
                </a:solidFill>
              </a:rPr>
              <a:t>, Load Balancing </a:t>
            </a:r>
            <a:r>
              <a:rPr lang="ko-KR" altLang="en-US" sz="1200" dirty="0">
                <a:solidFill>
                  <a:srgbClr val="0000FF"/>
                </a:solidFill>
              </a:rPr>
              <a:t>을 활수 있도록 향후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늘어나는 수요에 맞춰서 </a:t>
            </a:r>
            <a:r>
              <a:rPr lang="en-US" altLang="ko-KR" sz="1200" dirty="0">
                <a:solidFill>
                  <a:srgbClr val="0000FF"/>
                </a:solidFill>
              </a:rPr>
              <a:t>Scalable </a:t>
            </a:r>
            <a:r>
              <a:rPr lang="ko-KR" altLang="en-US" sz="1200" dirty="0">
                <a:solidFill>
                  <a:srgbClr val="0000FF"/>
                </a:solidFill>
              </a:rPr>
              <a:t>하게 별도 독립 체인을 </a:t>
            </a:r>
            <a:r>
              <a:rPr lang="en-US" altLang="ko-KR" sz="1200" dirty="0">
                <a:solidFill>
                  <a:srgbClr val="0000FF"/>
                </a:solidFill>
              </a:rPr>
              <a:t>Fork </a:t>
            </a:r>
            <a:r>
              <a:rPr lang="ko-KR" altLang="en-US" sz="1200" dirty="0">
                <a:solidFill>
                  <a:srgbClr val="0000FF"/>
                </a:solidFill>
              </a:rPr>
              <a:t>하여 </a:t>
            </a:r>
            <a:r>
              <a:rPr lang="en-US" altLang="ko-KR" sz="1200" dirty="0">
                <a:solidFill>
                  <a:srgbClr val="0000FF"/>
                </a:solidFill>
              </a:rPr>
              <a:t>state </a:t>
            </a:r>
            <a:r>
              <a:rPr lang="ko-KR" altLang="en-US" sz="1200" dirty="0">
                <a:solidFill>
                  <a:srgbClr val="0000FF"/>
                </a:solidFill>
              </a:rPr>
              <a:t>를 공유하게 </a:t>
            </a:r>
            <a:r>
              <a:rPr lang="ko-KR" altLang="en-US" sz="1200" dirty="0" err="1">
                <a:solidFill>
                  <a:srgbClr val="0000FF"/>
                </a:solidFill>
              </a:rPr>
              <a:t>할수있다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97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4192" y="1846270"/>
            <a:ext cx="6837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/>
              <a:t>유첨</a:t>
            </a:r>
            <a:br>
              <a:rPr lang="en-US" altLang="ko-KR" sz="6600" b="1" dirty="0"/>
            </a:br>
            <a:r>
              <a:rPr lang="en-US" altLang="ko-KR" sz="6600" b="1" dirty="0"/>
              <a:t>Appendix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37296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5410</TotalTime>
  <Words>417</Words>
  <Application>Microsoft Office PowerPoint</Application>
  <PresentationFormat>A4 용지(210x297mm)</PresentationFormat>
  <Paragraphs>66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맑은 고딕</vt:lpstr>
      <vt:lpstr>AR DARLING</vt:lpstr>
      <vt:lpstr>Lucida Sans</vt:lpstr>
      <vt:lpstr>Office 테마</vt:lpstr>
      <vt:lpstr>카드 수수료 0% 결제 시스템 구조 제안도.</vt:lpstr>
      <vt:lpstr>Executive Summary</vt:lpstr>
      <vt:lpstr>기존 VAN 과의 시스템 구조의 차이점.</vt:lpstr>
      <vt:lpstr>기존 금융시스템과의 연계방안.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 farm blue print</dc:title>
  <dc:creator>trustfarm</dc:creator>
  <cp:lastModifiedBy>Office365</cp:lastModifiedBy>
  <cp:revision>297</cp:revision>
  <cp:lastPrinted>2017-03-24T03:41:38Z</cp:lastPrinted>
  <dcterms:created xsi:type="dcterms:W3CDTF">2016-07-12T01:49:45Z</dcterms:created>
  <dcterms:modified xsi:type="dcterms:W3CDTF">2018-07-30T12:39:28Z</dcterms:modified>
</cp:coreProperties>
</file>